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66" r:id="rId5"/>
    <p:sldId id="267" r:id="rId6"/>
    <p:sldId id="259" r:id="rId7"/>
    <p:sldId id="268" r:id="rId8"/>
    <p:sldId id="260" r:id="rId9"/>
    <p:sldId id="290" r:id="rId10"/>
    <p:sldId id="292" r:id="rId11"/>
    <p:sldId id="269" r:id="rId12"/>
    <p:sldId id="270" r:id="rId13"/>
    <p:sldId id="27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61" r:id="rId23"/>
    <p:sldId id="280" r:id="rId24"/>
    <p:sldId id="281" r:id="rId25"/>
    <p:sldId id="283" r:id="rId26"/>
    <p:sldId id="262" r:id="rId27"/>
    <p:sldId id="282" r:id="rId28"/>
    <p:sldId id="284" r:id="rId29"/>
    <p:sldId id="285" r:id="rId30"/>
    <p:sldId id="263" r:id="rId31"/>
    <p:sldId id="286" r:id="rId32"/>
    <p:sldId id="287" r:id="rId33"/>
    <p:sldId id="264" r:id="rId34"/>
    <p:sldId id="288" r:id="rId35"/>
    <p:sldId id="291" r:id="rId36"/>
    <p:sldId id="289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D00"/>
    <a:srgbClr val="FBB031"/>
    <a:srgbClr val="E32726"/>
    <a:srgbClr val="D60057"/>
    <a:srgbClr val="8B857B"/>
    <a:srgbClr val="FFD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06"/>
    <p:restoredTop sz="94647"/>
  </p:normalViewPr>
  <p:slideViewPr>
    <p:cSldViewPr snapToGrid="0" snapToObjects="1" showGuides="1">
      <p:cViewPr varScale="1">
        <p:scale>
          <a:sx n="108" d="100"/>
          <a:sy n="108" d="100"/>
        </p:scale>
        <p:origin x="1116" y="96"/>
      </p:cViewPr>
      <p:guideLst>
        <p:guide orient="horz" pos="411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CACE1-0839-DD4E-8A8D-815B08AED9A4}" type="datetimeFigureOut">
              <a:rPr lang="en-US" smtClean="0"/>
              <a:t>8/22/2019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B58301-8E47-694C-884E-80E9D5260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21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E78C2-47AD-C340-9456-D9F9B3D30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279" y="1785343"/>
            <a:ext cx="7841294" cy="234268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5600"/>
              </a:lnSpc>
              <a:defRPr sz="54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038AA-9B5A-234E-B6E1-FE9722AB0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279" y="4128032"/>
            <a:ext cx="7841294" cy="71493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3FD472B-32E4-8A46-90E5-97757DC24E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78279" y="4849226"/>
            <a:ext cx="7841294" cy="11256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 / additional designations</a:t>
            </a:r>
            <a:br>
              <a:rPr lang="en-US" dirty="0"/>
            </a:br>
            <a:r>
              <a:rPr lang="en-US" dirty="0"/>
              <a:t>Faculty of / Department of / additional designations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5E4B113-E638-B640-8F48-252058659E0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78279" y="5981178"/>
            <a:ext cx="6586081" cy="5218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</p:spTree>
    <p:extLst>
      <p:ext uri="{BB962C8B-B14F-4D97-AF65-F5344CB8AC3E}">
        <p14:creationId xmlns:p14="http://schemas.microsoft.com/office/powerpoint/2010/main" val="3980296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A32D7-DB76-2847-ADA0-EE213BEBB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63968"/>
            <a:ext cx="9724372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7C696-28D5-3D4E-90D5-168D38046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28" y="1773195"/>
            <a:ext cx="9724372" cy="4115669"/>
          </a:xfrm>
          <a:prstGeom prst="rect">
            <a:avLst/>
          </a:prstGeom>
        </p:spPr>
        <p:txBody>
          <a:bodyPr/>
          <a:lstStyle>
            <a:lvl1pPr>
              <a:buClr>
                <a:srgbClr val="E32726"/>
              </a:buClr>
              <a:defRPr sz="2800"/>
            </a:lvl1pPr>
            <a:lvl2pPr>
              <a:buClr>
                <a:srgbClr val="FBB031"/>
              </a:buClr>
              <a:defRPr sz="2400"/>
            </a:lvl2pPr>
            <a:lvl3pPr>
              <a:buClr>
                <a:srgbClr val="8B857B"/>
              </a:buClr>
              <a:defRPr sz="2000"/>
            </a:lvl3pPr>
            <a:lvl4pPr>
              <a:buClr>
                <a:schemeClr val="accent3"/>
              </a:buClr>
              <a:defRPr sz="1800"/>
            </a:lvl4pPr>
            <a:lvl5pPr>
              <a:buClr>
                <a:schemeClr val="accent1"/>
              </a:buCl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54994-38BD-EA48-95B9-EDE63B92B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427" y="638053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00"/>
            </a:lvl1pPr>
          </a:lstStyle>
          <a:p>
            <a:fld id="{5C35FCF4-C3EF-BD43-82E0-05BC237DA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444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0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hoto with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683A0EC-D117-3A44-A056-CF7521187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864" y="1773021"/>
            <a:ext cx="3938587" cy="3938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C2CEEFA-DEDA-3C4E-B209-94546CDD8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7569" y="1773021"/>
            <a:ext cx="6013537" cy="3938587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800"/>
            </a:lvl1pPr>
            <a:lvl2pPr>
              <a:buClr>
                <a:srgbClr val="FBB031"/>
              </a:buClr>
              <a:defRPr sz="2400"/>
            </a:lvl2pPr>
            <a:lvl3pPr>
              <a:buClr>
                <a:srgbClr val="8B857B"/>
              </a:buClr>
              <a:defRPr sz="2000"/>
            </a:lvl3pPr>
            <a:lvl4pPr>
              <a:buClr>
                <a:schemeClr val="accent3"/>
              </a:buClr>
              <a:defRPr sz="1800"/>
            </a:lvl4pPr>
            <a:lvl5pPr>
              <a:buClr>
                <a:schemeClr val="accent1"/>
              </a:buCl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F3C08-C8EC-DC49-84E7-B18774364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427" y="638053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00"/>
            </a:lvl1pPr>
          </a:lstStyle>
          <a:p>
            <a:fld id="{5C35FCF4-C3EF-BD43-82E0-05BC237DAD2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AF4FC2F-942D-6942-8D5B-4C7E0E524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63968"/>
            <a:ext cx="9724372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073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photo with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683A0EC-D117-3A44-A056-CF7521187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864" y="1655241"/>
            <a:ext cx="3982602" cy="22227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C2CEEFA-DEDA-3C4E-B209-94546CDD8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864" y="4202482"/>
            <a:ext cx="3995802" cy="1835063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/>
            </a:lvl1pPr>
            <a:lvl2pPr>
              <a:buClr>
                <a:srgbClr val="FBB031"/>
              </a:buClr>
              <a:defRPr sz="1800"/>
            </a:lvl2pPr>
            <a:lvl3pPr>
              <a:buClr>
                <a:srgbClr val="8B857B"/>
              </a:buClr>
              <a:defRPr sz="1600"/>
            </a:lvl3pPr>
            <a:lvl4pPr>
              <a:buClr>
                <a:schemeClr val="accent3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873EC9B2-3D79-EB42-BD2D-94A59CE5C3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0719" y="1655241"/>
            <a:ext cx="3982602" cy="22227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1D7853A-8D09-4041-8FD1-E58DBA8A7F0F}"/>
              </a:ext>
            </a:extLst>
          </p:cNvPr>
          <p:cNvCxnSpPr/>
          <p:nvPr userDrawn="1"/>
        </p:nvCxnSpPr>
        <p:spPr>
          <a:xfrm>
            <a:off x="6096000" y="1551313"/>
            <a:ext cx="0" cy="465342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EF50DEA-27DF-7C4E-AD5F-60F66ED518A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240719" y="4202482"/>
            <a:ext cx="3995802" cy="1835063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/>
            </a:lvl1pPr>
            <a:lvl2pPr>
              <a:buClr>
                <a:srgbClr val="FBB031"/>
              </a:buClr>
              <a:defRPr sz="1800"/>
            </a:lvl2pPr>
            <a:lvl3pPr>
              <a:buClr>
                <a:srgbClr val="8B857B"/>
              </a:buClr>
              <a:defRPr sz="1600"/>
            </a:lvl3pPr>
            <a:lvl4pPr>
              <a:buClr>
                <a:schemeClr val="accent3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D4A5085-02C7-C249-93B0-AC3B6836C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427" y="638053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00"/>
            </a:lvl1pPr>
          </a:lstStyle>
          <a:p>
            <a:fld id="{5C35FCF4-C3EF-BD43-82E0-05BC237DAD2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CF9A15B-E143-B248-AA59-A29370229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63968"/>
            <a:ext cx="9724372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3883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016D1F-0C29-D446-876E-DD6C096D73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78280" y="1637270"/>
            <a:ext cx="8749432" cy="4621427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ts val="6200"/>
              </a:lnSpc>
              <a:spcBef>
                <a:spcPts val="0"/>
              </a:spcBef>
              <a:buNone/>
              <a:defRPr sz="60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This slide is for one big, bold statement. Bullet points can’t compete! </a:t>
            </a:r>
          </a:p>
        </p:txBody>
      </p:sp>
    </p:spTree>
    <p:extLst>
      <p:ext uri="{BB962C8B-B14F-4D97-AF65-F5344CB8AC3E}">
        <p14:creationId xmlns:p14="http://schemas.microsoft.com/office/powerpoint/2010/main" val="3997480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E78C2-47AD-C340-9456-D9F9B3D300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78279" y="1680519"/>
            <a:ext cx="8418337" cy="19284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Thank you for attending! </a:t>
            </a:r>
            <a:br>
              <a:rPr lang="en-US" dirty="0"/>
            </a:br>
            <a:r>
              <a:rPr lang="en-US" dirty="0"/>
              <a:t>and/or other concluding message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038AA-9B5A-234E-B6E1-FE9722AB065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78279" y="3624188"/>
            <a:ext cx="8418337" cy="78099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For more information go to </a:t>
            </a:r>
            <a:r>
              <a:rPr lang="en-US" dirty="0" err="1"/>
              <a:t>ucalgary.ca</a:t>
            </a:r>
            <a:r>
              <a:rPr lang="en-US" dirty="0"/>
              <a:t>/</a:t>
            </a:r>
            <a:r>
              <a:rPr lang="en-US" dirty="0" err="1"/>
              <a:t>webaddress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3FD472B-32E4-8A46-90E5-97757DC24E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78279" y="4420386"/>
            <a:ext cx="8418337" cy="146887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Presenter’s Name</a:t>
            </a:r>
            <a:br>
              <a:rPr lang="en-US" dirty="0"/>
            </a:br>
            <a:r>
              <a:rPr lang="en-US" dirty="0" err="1"/>
              <a:t>presentersemail@ucalgary.ca</a:t>
            </a:r>
            <a:br>
              <a:rPr lang="en-US" dirty="0"/>
            </a:br>
            <a:r>
              <a:rPr lang="en-US" dirty="0"/>
              <a:t>Phone number / Twitter handle / additional contact info</a:t>
            </a:r>
          </a:p>
        </p:txBody>
      </p:sp>
    </p:spTree>
    <p:extLst>
      <p:ext uri="{BB962C8B-B14F-4D97-AF65-F5344CB8AC3E}">
        <p14:creationId xmlns:p14="http://schemas.microsoft.com/office/powerpoint/2010/main" val="1795914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983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6" r:id="rId4"/>
    <p:sldLayoutId id="2147483654" r:id="rId5"/>
    <p:sldLayoutId id="2147483657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rian-Pho/RVST598_Speech-Emotion-Recognition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BE60-5D8F-6C41-A517-E4C3855CF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278" y="1785343"/>
            <a:ext cx="8586653" cy="2342688"/>
          </a:xfrm>
        </p:spPr>
        <p:txBody>
          <a:bodyPr/>
          <a:lstStyle/>
          <a:p>
            <a:r>
              <a:rPr lang="en-US" dirty="0"/>
              <a:t>Multi-Label Speech Emotion Recognition Using 2D CNNs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828DA3-9E9C-174C-A096-933EB68D54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Using machine learning to identify multiple emotions in speech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E932DF-6BEC-8349-9E3C-C74C19687D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Brian Pho</a:t>
            </a:r>
          </a:p>
          <a:p>
            <a:r>
              <a:rPr lang="en-US" dirty="0"/>
              <a:t>BSc Software Engineering</a:t>
            </a:r>
          </a:p>
          <a:p>
            <a:r>
              <a:rPr lang="en-US" dirty="0"/>
              <a:t>Department of Electrical and Computer Engineering​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423051-1C04-6F46-BEDF-92AECB7401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Friday, August 23, 2019</a:t>
            </a:r>
          </a:p>
        </p:txBody>
      </p:sp>
    </p:spTree>
    <p:extLst>
      <p:ext uri="{BB962C8B-B14F-4D97-AF65-F5344CB8AC3E}">
        <p14:creationId xmlns:p14="http://schemas.microsoft.com/office/powerpoint/2010/main" val="3682412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01912-484E-47E8-A732-C6626A6A2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Databases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3C204F-2BC5-49E9-9808-864CDFF9E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26" name="Picture 2" descr="https://i.imgur.com/wYO3akI.png">
            <a:extLst>
              <a:ext uri="{FF2B5EF4-FFF2-40B4-BE49-F238E27FC236}">
                <a16:creationId xmlns:a16="http://schemas.microsoft.com/office/drawing/2014/main" id="{E6DA114F-E825-44EA-8EDE-BE3DA20D2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01" y="1497366"/>
            <a:ext cx="11132598" cy="3851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2112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89806-ACDF-4836-9B43-73C720FBF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20A5-2C3F-4728-807B-E6CE9FB7D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28" y="1773195"/>
            <a:ext cx="11022731" cy="4115669"/>
          </a:xfrm>
        </p:spPr>
        <p:txBody>
          <a:bodyPr/>
          <a:lstStyle/>
          <a:p>
            <a:r>
              <a:rPr lang="en-US" dirty="0"/>
              <a:t>We used four databases</a:t>
            </a:r>
          </a:p>
          <a:p>
            <a:pPr lvl="1"/>
            <a:r>
              <a:rPr lang="en-US" dirty="0"/>
              <a:t>IEMOCAP</a:t>
            </a:r>
          </a:p>
          <a:p>
            <a:pPr lvl="1"/>
            <a:r>
              <a:rPr lang="en-US" dirty="0"/>
              <a:t>TESS</a:t>
            </a:r>
          </a:p>
          <a:p>
            <a:pPr lvl="1"/>
            <a:r>
              <a:rPr lang="en-US" dirty="0"/>
              <a:t>RAVDESS</a:t>
            </a:r>
          </a:p>
          <a:p>
            <a:pPr lvl="1"/>
            <a:r>
              <a:rPr lang="en-US" dirty="0"/>
              <a:t>CREMA-D</a:t>
            </a:r>
          </a:p>
          <a:p>
            <a:r>
              <a:rPr lang="en-US" dirty="0"/>
              <a:t>We combined the databases and ended up with 21,675 samples (excluding four and five labels).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B5A0F-07F5-4A07-81EC-F0D1EC805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094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E05B9-1C7B-4E9D-A2B1-8DF7B95FD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Combined Database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9D4E07A-D54C-4C3E-9B45-58A844CF1A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434" y="1497366"/>
            <a:ext cx="3830221" cy="4116387"/>
          </a:xfrm>
          <a:ln>
            <a:solidFill>
              <a:schemeClr val="tx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27B63F-40DF-4A48-A2F1-09AF27F40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92E6A2-6859-478A-B7A6-D858E3C34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8655" y="1497360"/>
            <a:ext cx="3830220" cy="41163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47839C-F52E-4F2C-A3C0-FC756DF18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8877" y="1497353"/>
            <a:ext cx="3830219" cy="411638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63441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EC233-1281-4B5C-B241-596638A7F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AB4FEE8-83D7-4866-8ED0-FA7581B5E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High Level System Overview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4E985-6A95-4260-9525-32686A723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030" y="2530763"/>
            <a:ext cx="11211940" cy="163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167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93EB2-3B3E-4D9B-B4DE-D7C445AFE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Processing Samples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F06DF-5819-443D-88D2-DD47B33F1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Preprocessing steps for audio samples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Raw waveform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Cropped waveform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Padded waveform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Raw spectrogram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Mel spectrogram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Log-Mel spectrogram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Scaled spectrogram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E01615-B554-453C-BE6D-B887E6334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901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1. Raw waveform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1BD9F31-7558-4229-BB49-D542FB5F4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195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2. Cropped waveform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B15871-776D-4FB1-B7BE-C3BFFB62F0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586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3. Padded waveform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D1F03BC-9CEE-4298-B32E-8BE980DE4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19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4. Raw spectrogram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6B52793-B6D9-4016-92ED-0A707D182D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785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5. Mel spectrogram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1DFEF7-18F4-495D-B74D-86293ADA15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539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06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6. Log-Mel spectrogram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2BB907-F2F6-4681-AF88-946135331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4702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82EE-585E-419D-AF57-38F1EB4C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Step 7. Scaled spectrogram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E91478E-85E6-4EE8-A36D-93ADCA1D5A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15" y="1773238"/>
            <a:ext cx="8040145" cy="41163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D5549-67F2-497A-BFF3-579113D5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5460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b="1" dirty="0">
                <a:solidFill>
                  <a:srgbClr val="C00000"/>
                </a:solidFill>
              </a:rPr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4885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1E0F-D3C6-4342-86F6-8D83F4C51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– Architecture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E10E3D-339A-4091-AC6A-F95D6AC124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8283" y="1497367"/>
            <a:ext cx="8495932" cy="477896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1881E-367D-4C45-9FC7-E6E4067AF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5994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335F2-707C-4310-AF08-C0B7F368A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– Hyperparameters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B2EC79C-5CF5-46C9-BB10-BFBA5F251C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01279"/>
              </p:ext>
            </p:extLst>
          </p:nvPr>
        </p:nvGraphicFramePr>
        <p:xfrm>
          <a:off x="561975" y="1773238"/>
          <a:ext cx="972502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62513">
                  <a:extLst>
                    <a:ext uri="{9D8B030D-6E8A-4147-A177-3AD203B41FA5}">
                      <a16:colId xmlns:a16="http://schemas.microsoft.com/office/drawing/2014/main" val="319340526"/>
                    </a:ext>
                  </a:extLst>
                </a:gridCol>
                <a:gridCol w="4862513">
                  <a:extLst>
                    <a:ext uri="{9D8B030D-6E8A-4147-A177-3AD203B41FA5}">
                      <a16:colId xmlns:a16="http://schemas.microsoft.com/office/drawing/2014/main" val="15513228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Hyperparameter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060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 Dimensions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278w x 200h x 1d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527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Optimization 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680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Loss 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 Cross-entropy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589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Categorical Cross-entropy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213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9002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170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Batch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813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Training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17,341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618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Validation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2,167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642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Testing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2,167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704978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311E18-F848-45AC-91A3-6B4B86723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1381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5378C23-92AB-451C-BC58-0119858EE65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5368" r="1349"/>
          <a:stretch/>
        </p:blipFill>
        <p:spPr>
          <a:xfrm>
            <a:off x="653917" y="1313894"/>
            <a:ext cx="4555696" cy="2433089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C495D-3B03-46FC-88DE-14F60EA3A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Dropout on dense layers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EEBE86D3-BC8A-4A64-8F83-9E1EA81A42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-807" b="-6000"/>
          <a:stretch/>
        </p:blipFill>
        <p:spPr>
          <a:xfrm>
            <a:off x="7240719" y="1313894"/>
            <a:ext cx="3982602" cy="3053919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10C7310-F823-4280-9105-588A69D15586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Batch normalization on convolution layers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B794D-26F1-4C07-B731-C42C08EA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4BA6EA-C677-4F04-9A17-8349EE516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– Anti-overfit Methods</a:t>
            </a:r>
          </a:p>
        </p:txBody>
      </p:sp>
    </p:spTree>
    <p:extLst>
      <p:ext uri="{BB962C8B-B14F-4D97-AF65-F5344CB8AC3E}">
        <p14:creationId xmlns:p14="http://schemas.microsoft.com/office/powerpoint/2010/main" val="2237943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b="1" dirty="0">
                <a:solidFill>
                  <a:srgbClr val="C00000"/>
                </a:solidFill>
              </a:rPr>
              <a:t>Results and Discussion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58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4C66CB8D-F9F4-44B3-9E5F-6E4EB0CCB8A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6235" b="2662"/>
          <a:stretch/>
        </p:blipFill>
        <p:spPr>
          <a:xfrm>
            <a:off x="933864" y="1287262"/>
            <a:ext cx="3982602" cy="291522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3DEB2-E25E-4649-9E15-8AEDE0BE3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accuracy training curve shows overfitting after 12 epochs.</a:t>
            </a:r>
          </a:p>
          <a:p>
            <a:r>
              <a:rPr lang="en-US" dirty="0"/>
              <a:t>Validation accuracy ends at about 53.91%.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ACF94B8-2F04-4517-8537-E95B45F95F0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6235" b="2662"/>
          <a:stretch/>
        </p:blipFill>
        <p:spPr>
          <a:xfrm>
            <a:off x="7240719" y="1287262"/>
            <a:ext cx="3982602" cy="2915220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35C2C5-9126-4296-AFCF-F03EE2B32C83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The loss training curve also shows overfitting right from the start.</a:t>
            </a:r>
          </a:p>
          <a:p>
            <a:r>
              <a:rPr lang="en-US" dirty="0"/>
              <a:t> The lowest (best) loss is achieved at around epoch 18 before it rises.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742EB-DF37-4F28-8A36-74F2595D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50AE065-8AE5-4C6D-BA31-8FE89C08D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– Neural Network Training</a:t>
            </a:r>
          </a:p>
        </p:txBody>
      </p:sp>
    </p:spTree>
    <p:extLst>
      <p:ext uri="{BB962C8B-B14F-4D97-AF65-F5344CB8AC3E}">
        <p14:creationId xmlns:p14="http://schemas.microsoft.com/office/powerpoint/2010/main" val="31823199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31A59FA-2DFF-4600-A937-F3D360B4FB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neural network achieves a final test accuracy of 52.57%.</a:t>
            </a:r>
          </a:p>
        </p:txBody>
      </p:sp>
    </p:spTree>
    <p:extLst>
      <p:ext uri="{BB962C8B-B14F-4D97-AF65-F5344CB8AC3E}">
        <p14:creationId xmlns:p14="http://schemas.microsoft.com/office/powerpoint/2010/main" val="1323003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7177-0FAC-4899-9E84-8991DD5EB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– Confusion Matrices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933A48-A4D9-440C-A6FD-911628A1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FF8F6A-C24D-40C1-969B-57E6514FD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98" y="1497366"/>
            <a:ext cx="3086094" cy="23145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0A49B0-85A8-4DB6-80E1-7878A210F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848" y="1497366"/>
            <a:ext cx="3086095" cy="23145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D13157-2066-4596-A876-D10EB22C0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97365"/>
            <a:ext cx="3086094" cy="23145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0CA38B8-4AAC-4BA9-977E-BCFF5A3657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5907" y="1497367"/>
            <a:ext cx="3086093" cy="23145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3EFEFD-EECA-4E19-8AD4-F506FEBBD7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854450"/>
            <a:ext cx="3086095" cy="23145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57EA829-6F1F-4D56-8A19-09A457699E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09906" y="3854451"/>
            <a:ext cx="3086095" cy="231457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FA2AE24-7EE6-4F1A-A798-DA61EC0F8C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1" y="3854452"/>
            <a:ext cx="3086093" cy="231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041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Introduction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5760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b="1" dirty="0">
                <a:solidFill>
                  <a:srgbClr val="C00000"/>
                </a:solidFill>
              </a:rPr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500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49BB-9372-4626-AC98-380BC5D4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95B6B-208E-4350-9341-B48F04063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considered seven emotions.</a:t>
            </a:r>
          </a:p>
          <a:p>
            <a:r>
              <a:rPr lang="en-US" dirty="0"/>
              <a:t>Accuracy could be better as the human baseline is around 70%.</a:t>
            </a:r>
          </a:p>
          <a:p>
            <a:r>
              <a:rPr lang="en-US" dirty="0"/>
              <a:t>Only considered samples in English.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D2096-603E-49CC-8038-7BC301541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5477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1295A-C4AC-4313-B356-12478C80C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4194D-836F-4598-88A5-ADF1E9A91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Address the limitations.</a:t>
            </a:r>
          </a:p>
          <a:p>
            <a:r>
              <a:rPr lang="en-US" dirty="0"/>
              <a:t>Use phase data from spectrograms.</a:t>
            </a:r>
          </a:p>
          <a:p>
            <a:r>
              <a:rPr lang="en-US" dirty="0"/>
              <a:t>Wavelets.</a:t>
            </a:r>
          </a:p>
          <a:p>
            <a:r>
              <a:rPr lang="en-US" dirty="0"/>
              <a:t>Binary relevance.</a:t>
            </a:r>
          </a:p>
          <a:p>
            <a:r>
              <a:rPr lang="en-US" dirty="0"/>
              <a:t>Real-time emotion recognition.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7BD1B-2590-41AA-889D-C31B63B02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2050" name="Picture 2" descr="https://upload.wikimedia.org/wikipedia/commons/c/c4/STFT_and_WT.jpg?1566539351512">
            <a:extLst>
              <a:ext uri="{FF2B5EF4-FFF2-40B4-BE49-F238E27FC236}">
                <a16:creationId xmlns:a16="http://schemas.microsoft.com/office/drawing/2014/main" id="{627A68F6-827A-4CE7-AE0F-8250EB1CA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28" y="4317239"/>
            <a:ext cx="5124450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03230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b="1" dirty="0">
                <a:solidFill>
                  <a:srgbClr val="C00000"/>
                </a:solidFill>
              </a:rPr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3144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A9BE-E473-41DB-811B-C737BC349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EBEB4-F467-4F21-B1DE-84E34C109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applied machine learning to the problem of multi-class, multi-label speech emotion recognition.</a:t>
            </a:r>
          </a:p>
          <a:p>
            <a:r>
              <a:rPr lang="en-US" dirty="0"/>
              <a:t>We achieved an accuracy of 52.57%.</a:t>
            </a:r>
          </a:p>
          <a:p>
            <a:r>
              <a:rPr lang="en-US" dirty="0"/>
              <a:t>While this accuracy is a good start, we can do better by</a:t>
            </a:r>
          </a:p>
          <a:p>
            <a:pPr lvl="1"/>
            <a:r>
              <a:rPr lang="en-US" dirty="0"/>
              <a:t>Expanding the list of labeled emotions</a:t>
            </a:r>
          </a:p>
          <a:p>
            <a:pPr lvl="1"/>
            <a:r>
              <a:rPr lang="en-US" dirty="0"/>
              <a:t>Including the use of phase data from the STFT</a:t>
            </a:r>
          </a:p>
          <a:p>
            <a:pPr lvl="1"/>
            <a:r>
              <a:rPr lang="en-US" dirty="0"/>
              <a:t>Testing binary relevance against this problem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837AD-585C-4725-AA46-78C22D346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7560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C56B9-694A-4A70-B19E-331223DC3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BE176-55DF-4ADF-B120-5EA97CC6E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would like to thank the following people for their support over the course of this research project</a:t>
            </a:r>
          </a:p>
          <a:p>
            <a:pPr lvl="1"/>
            <a:r>
              <a:rPr lang="en-US" dirty="0"/>
              <a:t>Thomas Truong</a:t>
            </a:r>
          </a:p>
          <a:p>
            <a:pPr lvl="2"/>
            <a:r>
              <a:rPr lang="en-US" dirty="0"/>
              <a:t>For providing technical advice and the project idea</a:t>
            </a:r>
          </a:p>
          <a:p>
            <a:pPr lvl="1"/>
            <a:r>
              <a:rPr lang="en-US" dirty="0"/>
              <a:t>Svetlana </a:t>
            </a:r>
            <a:r>
              <a:rPr lang="en-US" dirty="0" err="1"/>
              <a:t>Yanushkevich</a:t>
            </a:r>
            <a:endParaRPr lang="en-US" dirty="0"/>
          </a:p>
          <a:p>
            <a:pPr lvl="2"/>
            <a:r>
              <a:rPr lang="en-US" dirty="0"/>
              <a:t>For providing lab space and (expensive) GPUs for neural network training</a:t>
            </a:r>
          </a:p>
          <a:p>
            <a:pPr lvl="1"/>
            <a:r>
              <a:rPr lang="en-US" dirty="0"/>
              <a:t>Ethan </a:t>
            </a:r>
            <a:r>
              <a:rPr lang="en-US" dirty="0" err="1"/>
              <a:t>Sengsavang</a:t>
            </a:r>
            <a:endParaRPr lang="en-US" dirty="0"/>
          </a:p>
          <a:p>
            <a:pPr lvl="2"/>
            <a:r>
              <a:rPr lang="en-US" dirty="0"/>
              <a:t>For coding up functions that I used and manually labeling the databases</a:t>
            </a:r>
          </a:p>
          <a:p>
            <a:r>
              <a:rPr lang="en-US" dirty="0"/>
              <a:t>I would also like to thank the Program for Undergraduate Research Experience (PURE) award for funding this research.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9A6C7D-B11E-494E-99A2-7052D2904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5191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4789E-E5A3-4D31-B5A7-A5DCA9B6D0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You.</a:t>
            </a:r>
            <a:br>
              <a:rPr lang="en-US" dirty="0"/>
            </a:br>
            <a:r>
              <a:rPr lang="en-US" dirty="0"/>
              <a:t>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DC6CC1-2001-45E7-A1C6-2A889C2B0E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279" y="3624188"/>
            <a:ext cx="8418337" cy="780997"/>
          </a:xfrm>
        </p:spPr>
        <p:txBody>
          <a:bodyPr/>
          <a:lstStyle/>
          <a:p>
            <a:r>
              <a:rPr lang="en-US" dirty="0"/>
              <a:t>For more information, a paper will be released soon and the code is available at </a:t>
            </a:r>
            <a:r>
              <a:rPr lang="en-US" dirty="0">
                <a:hlinkClick r:id="rId2"/>
              </a:rPr>
              <a:t>https://github.com/Brian-Pho/RVST598_Speech-Emotion-Recognition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58BA01-F052-4CA0-9CBD-495A3D543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Brian Pho</a:t>
            </a:r>
          </a:p>
          <a:p>
            <a:r>
              <a:rPr lang="en-US" dirty="0"/>
              <a:t>brian.pho@ucalgary.ca</a:t>
            </a:r>
          </a:p>
        </p:txBody>
      </p:sp>
    </p:spTree>
    <p:extLst>
      <p:ext uri="{BB962C8B-B14F-4D97-AF65-F5344CB8AC3E}">
        <p14:creationId xmlns:p14="http://schemas.microsoft.com/office/powerpoint/2010/main" val="625795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65B79188-AAB0-48E0-83DF-954611E124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-3865" b="-4068"/>
          <a:stretch/>
        </p:blipFill>
        <p:spPr>
          <a:xfrm>
            <a:off x="933864" y="1571348"/>
            <a:ext cx="3938587" cy="4350057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CE917-6F3B-45BA-9784-3EA5AA41E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Affective computing</a:t>
            </a:r>
          </a:p>
          <a:p>
            <a:pPr lvl="1"/>
            <a:r>
              <a:rPr lang="en-US" dirty="0"/>
              <a:t>“The study and development of systems and devices that can recognize, interpret, process, and simulate human affects.”</a:t>
            </a:r>
          </a:p>
          <a:p>
            <a:r>
              <a:rPr lang="en-US" dirty="0"/>
              <a:t>Affect</a:t>
            </a:r>
          </a:p>
          <a:p>
            <a:pPr lvl="1"/>
            <a:r>
              <a:rPr lang="en-US" dirty="0"/>
              <a:t>“The experiencing of feeling or emotion.”</a:t>
            </a:r>
          </a:p>
          <a:p>
            <a:r>
              <a:rPr lang="en-US" dirty="0"/>
              <a:t>Affective computing has applications in voice assistants, kiosks, healthcare, education, and video games.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2237B-D191-4A2E-9003-86BD3903C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B585D08-7DB2-4149-A918-C697B70B8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Literature Review – Big Picture</a:t>
            </a:r>
          </a:p>
        </p:txBody>
      </p:sp>
    </p:spTree>
    <p:extLst>
      <p:ext uri="{BB962C8B-B14F-4D97-AF65-F5344CB8AC3E}">
        <p14:creationId xmlns:p14="http://schemas.microsoft.com/office/powerpoint/2010/main" val="3367070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9C98FBF-3612-4647-B85E-C7826F9633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3213" b="5646"/>
          <a:stretch/>
        </p:blipFill>
        <p:spPr>
          <a:xfrm>
            <a:off x="933864" y="1773021"/>
            <a:ext cx="3938587" cy="4343694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CFC60-43DC-4E5D-91DA-5BE1060CD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is recognizing which emotions are present in speech.</a:t>
            </a:r>
          </a:p>
          <a:p>
            <a:r>
              <a:rPr lang="en-US" dirty="0"/>
              <a:t>Two main approaches</a:t>
            </a:r>
          </a:p>
          <a:p>
            <a:pPr lvl="1"/>
            <a:r>
              <a:rPr lang="en-US" dirty="0"/>
              <a:t>Feature engineering (pitch, log energy, MFCC)</a:t>
            </a:r>
          </a:p>
          <a:p>
            <a:pPr lvl="1"/>
            <a:r>
              <a:rPr lang="en-US" dirty="0"/>
              <a:t>Machine learning (CNN, LSTM, HMM)</a:t>
            </a:r>
          </a:p>
          <a:p>
            <a:r>
              <a:rPr lang="en-US" dirty="0"/>
              <a:t>Machine learning has been the dominant approach for the last 5 years due to its success.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6BA4B-FC43-4E45-9997-BFABA51B3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CAAFE6-AB26-4C82-BB78-7528ABB27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 – Speech Emotion Recognition</a:t>
            </a:r>
          </a:p>
        </p:txBody>
      </p:sp>
    </p:spTree>
    <p:extLst>
      <p:ext uri="{BB962C8B-B14F-4D97-AF65-F5344CB8AC3E}">
        <p14:creationId xmlns:p14="http://schemas.microsoft.com/office/powerpoint/2010/main" val="1180448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Summary of Results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350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E3DB3-2E90-466F-B7BD-32C47AC5D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398F-BD2F-4B25-83AF-B4F98DCAE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extend upon current work by</a:t>
            </a:r>
          </a:p>
          <a:p>
            <a:pPr lvl="1"/>
            <a:r>
              <a:rPr lang="en-US" dirty="0"/>
              <a:t>Increasing the number of labels from single to multiple</a:t>
            </a:r>
          </a:p>
          <a:p>
            <a:pPr lvl="2"/>
            <a:r>
              <a:rPr lang="en-US" dirty="0"/>
              <a:t>E.g. From [“happy”] to [“happy”, “surprised”].</a:t>
            </a:r>
          </a:p>
          <a:p>
            <a:pPr lvl="1"/>
            <a:r>
              <a:rPr lang="en-US" dirty="0"/>
              <a:t>Increasing the number of databases the neural network is trained on</a:t>
            </a:r>
          </a:p>
          <a:p>
            <a:pPr lvl="2"/>
            <a:r>
              <a:rPr lang="en-US" dirty="0"/>
              <a:t>E.g. From one or two databases to four databases.</a:t>
            </a:r>
          </a:p>
          <a:p>
            <a:r>
              <a:rPr lang="en-US" dirty="0"/>
              <a:t>We achieved an accuracy of 52.57% using an eight-layer convolutional neural network trained on four databases.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8742E-6F32-4BF1-A3D3-782952EA5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642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2AD0-B422-9948-BB03-1443DE90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ABD6-B0BD-B94F-9DA7-56F8E322B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Literature Review</a:t>
            </a:r>
          </a:p>
          <a:p>
            <a:pPr lvl="1"/>
            <a:r>
              <a:rPr lang="en-US" dirty="0"/>
              <a:t>Summary of Results</a:t>
            </a:r>
          </a:p>
          <a:p>
            <a:r>
              <a:rPr lang="en-US" b="1" dirty="0">
                <a:solidFill>
                  <a:srgbClr val="C00000"/>
                </a:solidFill>
              </a:rPr>
              <a:t>Method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Preprocessing</a:t>
            </a:r>
          </a:p>
          <a:p>
            <a:pPr lvl="1"/>
            <a:r>
              <a:rPr lang="en-US" dirty="0"/>
              <a:t>Neural Network</a:t>
            </a:r>
          </a:p>
          <a:p>
            <a:r>
              <a:rPr lang="en-US" dirty="0"/>
              <a:t>Results and Discussion</a:t>
            </a:r>
          </a:p>
          <a:p>
            <a:pPr lvl="1"/>
            <a:r>
              <a:rPr lang="en-US" dirty="0"/>
              <a:t>Summary</a:t>
            </a:r>
          </a:p>
          <a:p>
            <a:pPr lvl="1"/>
            <a:r>
              <a:rPr lang="en-US" dirty="0"/>
              <a:t>Limitations and Future Work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FA3F3-625E-CA46-8A0A-6A0AF37C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305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3FBF1-CCEF-4F1C-93D2-C4329631B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– Emotions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BA6BE-A0F7-47FC-B75E-29864D3DD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considered seven emotions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Neutral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Anger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Disgust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Fear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Happy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Sad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Surprised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1427B-7F8D-4A11-8F9D-53C860CDB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219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algary">
      <a:dk1>
        <a:srgbClr val="000000"/>
      </a:dk1>
      <a:lt1>
        <a:srgbClr val="FFFFFF"/>
      </a:lt1>
      <a:dk2>
        <a:srgbClr val="8C857B"/>
      </a:dk2>
      <a:lt2>
        <a:srgbClr val="C3BFB6"/>
      </a:lt2>
      <a:accent1>
        <a:srgbClr val="D6001C"/>
      </a:accent1>
      <a:accent2>
        <a:srgbClr val="FFA300"/>
      </a:accent2>
      <a:accent3>
        <a:srgbClr val="FF671F"/>
      </a:accent3>
      <a:accent4>
        <a:srgbClr val="B5BD00"/>
      </a:accent4>
      <a:accent5>
        <a:srgbClr val="CE0058"/>
      </a:accent5>
      <a:accent6>
        <a:srgbClr val="A6192E"/>
      </a:accent6>
      <a:hlink>
        <a:srgbClr val="D6001C"/>
      </a:hlink>
      <a:folHlink>
        <a:srgbClr val="8C857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898</Words>
  <Application>Microsoft Office PowerPoint</Application>
  <PresentationFormat>Widescreen</PresentationFormat>
  <Paragraphs>243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9" baseType="lpstr">
      <vt:lpstr>Arial</vt:lpstr>
      <vt:lpstr>Calibri</vt:lpstr>
      <vt:lpstr>Office Theme</vt:lpstr>
      <vt:lpstr>Multi-Label Speech Emotion Recognition Using 2D CNNs</vt:lpstr>
      <vt:lpstr>Table of Contents</vt:lpstr>
      <vt:lpstr>Table of Contents</vt:lpstr>
      <vt:lpstr>Literature Review – Big Picture</vt:lpstr>
      <vt:lpstr>Literature Review – Speech Emotion Recognition</vt:lpstr>
      <vt:lpstr>Table of Contents</vt:lpstr>
      <vt:lpstr>Summary of Results</vt:lpstr>
      <vt:lpstr>Table of Contents</vt:lpstr>
      <vt:lpstr>Preprocessing – Emotions</vt:lpstr>
      <vt:lpstr>Preprocessing – Databases</vt:lpstr>
      <vt:lpstr>Preprocessing – Databases</vt:lpstr>
      <vt:lpstr>Preprocessing – Combined Database</vt:lpstr>
      <vt:lpstr>Preprocessing – High Level System Overview</vt:lpstr>
      <vt:lpstr>Preprocessing – Processing Samples</vt:lpstr>
      <vt:lpstr>Preprocessing – Step 1. Raw waveform</vt:lpstr>
      <vt:lpstr>Preprocessing – Step 2. Cropped waveform</vt:lpstr>
      <vt:lpstr>Preprocessing – Step 3. Padded waveform</vt:lpstr>
      <vt:lpstr>Preprocessing – Step 4. Raw spectrogram</vt:lpstr>
      <vt:lpstr>Preprocessing – Step 5. Mel spectrogram</vt:lpstr>
      <vt:lpstr>Preprocessing – Step 6. Log-Mel spectrogram</vt:lpstr>
      <vt:lpstr>Preprocessing – Step 7. Scaled spectrogram</vt:lpstr>
      <vt:lpstr>Table of Contents</vt:lpstr>
      <vt:lpstr>Neural Network – Architecture</vt:lpstr>
      <vt:lpstr>Neural Network – Hyperparameters</vt:lpstr>
      <vt:lpstr>Neural Network – Anti-overfit Methods</vt:lpstr>
      <vt:lpstr>Table of Contents</vt:lpstr>
      <vt:lpstr>Summary – Neural Network Training</vt:lpstr>
      <vt:lpstr>PowerPoint Presentation</vt:lpstr>
      <vt:lpstr>Summary – Confusion Matrices</vt:lpstr>
      <vt:lpstr>Table of Contents</vt:lpstr>
      <vt:lpstr>Limitations</vt:lpstr>
      <vt:lpstr>Future Work</vt:lpstr>
      <vt:lpstr>Table of Contents</vt:lpstr>
      <vt:lpstr>Conclusion</vt:lpstr>
      <vt:lpstr>Acknowledgements</vt:lpstr>
      <vt:lpstr>Thank You.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Multi-Label Speech Emotion Recognition Using 2D CNNs</dc:title>
  <dc:creator>BT_Lab</dc:creator>
  <cp:lastModifiedBy>Brain Hop</cp:lastModifiedBy>
  <cp:revision>36</cp:revision>
  <dcterms:created xsi:type="dcterms:W3CDTF">2019-08-22T21:20:45Z</dcterms:created>
  <dcterms:modified xsi:type="dcterms:W3CDTF">2019-08-23T05:52:15Z</dcterms:modified>
</cp:coreProperties>
</file>